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755" r:id="rId2"/>
    <p:sldId id="756" r:id="rId3"/>
    <p:sldId id="753" r:id="rId4"/>
    <p:sldId id="754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B3B"/>
    <a:srgbClr val="006600"/>
    <a:srgbClr val="003300"/>
    <a:srgbClr val="339966"/>
    <a:srgbClr val="4FC58A"/>
    <a:srgbClr val="81D5AB"/>
    <a:srgbClr val="36A436"/>
    <a:srgbClr val="FFFFCC"/>
    <a:srgbClr val="FF99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2" autoAdjust="0"/>
    <p:restoredTop sz="75716" autoAdjust="0"/>
  </p:normalViewPr>
  <p:slideViewPr>
    <p:cSldViewPr>
      <p:cViewPr>
        <p:scale>
          <a:sx n="56" d="100"/>
          <a:sy n="56" d="100"/>
        </p:scale>
        <p:origin x="-1686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64" y="-102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3316"/>
          </a:xfrm>
          <a:prstGeom prst="rect">
            <a:avLst/>
          </a:prstGeom>
        </p:spPr>
        <p:txBody>
          <a:bodyPr vert="horz" lIns="90638" tIns="45318" rIns="90638" bIns="453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1" cy="493316"/>
          </a:xfrm>
          <a:prstGeom prst="rect">
            <a:avLst/>
          </a:prstGeom>
        </p:spPr>
        <p:txBody>
          <a:bodyPr vert="horz" lIns="90638" tIns="45318" rIns="90638" bIns="45318" rtlCol="0"/>
          <a:lstStyle>
            <a:lvl1pPr algn="r">
              <a:defRPr sz="1200"/>
            </a:lvl1pPr>
          </a:lstStyle>
          <a:p>
            <a:fld id="{5F9621D3-EB5A-44FD-9682-219631C03656}" type="datetimeFigureOut">
              <a:rPr kumimoji="1" lang="ja-JP" altLang="en-US" smtClean="0"/>
              <a:t>2018/11/8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8" tIns="45318" rIns="90638" bIns="453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0638" tIns="45318" rIns="90638" bIns="4531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1" cy="493316"/>
          </a:xfrm>
          <a:prstGeom prst="rect">
            <a:avLst/>
          </a:prstGeom>
        </p:spPr>
        <p:txBody>
          <a:bodyPr vert="horz" lIns="90638" tIns="45318" rIns="90638" bIns="453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1" cy="493316"/>
          </a:xfrm>
          <a:prstGeom prst="rect">
            <a:avLst/>
          </a:prstGeom>
        </p:spPr>
        <p:txBody>
          <a:bodyPr vert="horz" lIns="90638" tIns="45318" rIns="90638" bIns="45318" rtlCol="0" anchor="b"/>
          <a:lstStyle>
            <a:lvl1pPr algn="r">
              <a:defRPr sz="1200"/>
            </a:lvl1pPr>
          </a:lstStyle>
          <a:p>
            <a:fld id="{D193B05B-A3DB-49C6-9FA4-AEC7B5DF4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7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B05B-A3DB-49C6-9FA4-AEC7B5DF45C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226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Firstly</a:t>
            </a:r>
            <a:r>
              <a:rPr lang="en-US" altLang="ja-JP" sz="1200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what 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is biodiversity? </a:t>
            </a:r>
            <a:r>
              <a:rPr lang="ja-JP" altLang="en-US" dirty="0" smtClean="0"/>
              <a:t>Biodiversity means the rich individuality of and connection between living organisms.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ja-JP" altLang="en-US" dirty="0" smtClean="0"/>
              <a:t>Biodiversity has </a:t>
            </a:r>
            <a:r>
              <a:rPr lang="en-US" altLang="ja-JP" dirty="0" smtClean="0"/>
              <a:t>3</a:t>
            </a:r>
            <a:r>
              <a:rPr lang="ja-JP" altLang="en-US" dirty="0" smtClean="0"/>
              <a:t> levels.</a:t>
            </a:r>
          </a:p>
          <a:p>
            <a:pPr eaLnBrk="1" hangingPunct="1">
              <a:spcBef>
                <a:spcPct val="0"/>
              </a:spcBef>
            </a:pPr>
            <a:r>
              <a:rPr lang="en-US" altLang="ja-JP" dirty="0" smtClean="0"/>
              <a:t>The first is "diversity of ecosystems." There are various types of natural environments, such as forests, </a:t>
            </a:r>
            <a:r>
              <a:rPr lang="en-US" altLang="ja-JP" dirty="0" err="1" smtClean="0"/>
              <a:t>satoyama</a:t>
            </a:r>
            <a:r>
              <a:rPr lang="en-US" altLang="ja-JP" dirty="0" smtClean="0"/>
              <a:t>, rivers, marshes and coral reefs.</a:t>
            </a:r>
            <a:endParaRPr lang="en-US" altLang="ja-JP" baseline="0" dirty="0" smtClean="0"/>
          </a:p>
          <a:p>
            <a:pPr eaLnBrk="1" hangingPunct="1">
              <a:spcBef>
                <a:spcPct val="0"/>
              </a:spcBef>
            </a:pPr>
            <a:r>
              <a:rPr lang="en-US" altLang="ja-JP" dirty="0" smtClean="0"/>
              <a:t>The second is "diversity of species." There are various living organisms, from animals and plants to microorganisms such as bacteria.</a:t>
            </a:r>
            <a:endParaRPr lang="en-US" altLang="ja-JP" baseline="0" dirty="0" smtClean="0"/>
          </a:p>
          <a:p>
            <a:pPr eaLnBrk="1" hangingPunct="1">
              <a:spcBef>
                <a:spcPct val="0"/>
              </a:spcBef>
            </a:pPr>
            <a:r>
              <a:rPr lang="en-US" altLang="ja-JP" dirty="0" smtClean="0"/>
              <a:t>The third is "diversity of genes." There is individuality of form and ecology even within the same species, through the possession of different genes.</a:t>
            </a:r>
          </a:p>
          <a:p>
            <a:pPr eaLnBrk="1" hangingPunct="1">
              <a:spcBef>
                <a:spcPct val="0"/>
              </a:spcBef>
            </a:pPr>
            <a:r>
              <a:rPr lang="ja-JP" altLang="en-US" dirty="0" smtClean="0"/>
              <a:t>Humans are also a part of biodiversity, and our lives and societies are supported by biodiversity.</a:t>
            </a:r>
            <a:endParaRPr lang="en-US" altLang="ja-JP" dirty="0" smtClean="0"/>
          </a:p>
          <a:p>
            <a:pPr eaLnBrk="1" hangingPunct="1">
              <a:spcBef>
                <a:spcPct val="0"/>
              </a:spcBef>
            </a:pPr>
            <a:r>
              <a:rPr lang="en-US" altLang="ja-JP" dirty="0" smtClean="0"/>
              <a:t>It means that humans and society</a:t>
            </a:r>
            <a:r>
              <a:rPr lang="en-US" altLang="ja-JP" baseline="0" dirty="0" smtClean="0"/>
              <a:t> are not able to exist without biodiversity. We have to conserve the biodiversity for the sustainable society.</a:t>
            </a:r>
            <a:endParaRPr lang="en-US" altLang="ja-JP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B05B-A3DB-49C6-9FA4-AEC7B5DF45C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5552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Now, b</a:t>
            </a:r>
            <a:r>
              <a:rPr lang="en-US" altLang="ja-JP" sz="1200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iodiversity faces a crisis. It can be said that it is a crisis for human beings.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ja-JP" sz="1200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One of the reasons causing this crisis is our business activities.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ja-JP" sz="1200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Business grows as repeatedly goes through the process of procurement of resources, manufacture of products, distribution of products and receiving the price.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ja-JP" sz="1200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But</a:t>
            </a:r>
            <a:r>
              <a:rPr lang="ja-JP" altLang="en-US" sz="1200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ja-JP" sz="1200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during the process, the activities could have negative impacts on biodiversity such as destruction of nature for getting resources, natural pollution and destruction of biodiversity by waste disposal.</a:t>
            </a:r>
          </a:p>
          <a:p>
            <a:pPr marL="0" marR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We have to understand</a:t>
            </a:r>
            <a:r>
              <a:rPr lang="en-US" altLang="ja-JP" baseline="0" dirty="0" smtClean="0"/>
              <a:t> </a:t>
            </a:r>
            <a:r>
              <a:rPr lang="en-US" altLang="ja-JP" dirty="0" smtClean="0"/>
              <a:t>that our society</a:t>
            </a:r>
            <a:r>
              <a:rPr lang="en-US" altLang="ja-JP" baseline="0" dirty="0" smtClean="0"/>
              <a:t> itself is not sustainable i</a:t>
            </a:r>
            <a:r>
              <a:rPr lang="en-US" altLang="ja-JP" dirty="0" smtClean="0"/>
              <a:t>f business</a:t>
            </a:r>
            <a:r>
              <a:rPr lang="en-US" altLang="ja-JP" baseline="0" dirty="0" smtClean="0"/>
              <a:t> ruins biodiversity.</a:t>
            </a:r>
          </a:p>
          <a:p>
            <a:pPr marL="0" marR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It is important to remember that biodiversity is essential for our society and therefore the businesses operating in the society need to give special consideration to biodiversity.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3B05B-A3DB-49C6-9FA4-AEC7B5DF45C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3739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150"/>
            <a:ext cx="9144000" cy="674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付プレースホルダ 3"/>
          <p:cNvSpPr>
            <a:spLocks noGrp="1"/>
          </p:cNvSpPr>
          <p:nvPr userDrawn="1">
            <p:ph type="dt" sz="half" idx="10"/>
          </p:nvPr>
        </p:nvSpPr>
        <p:spPr>
          <a:xfrm>
            <a:off x="4356100" y="6088063"/>
            <a:ext cx="2133600" cy="36512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19AADB0-0FAB-465F-A8F4-1E8AC6D1CB36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2018/11/8</a:t>
            </a:fld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 bwMode="gray">
          <a:xfrm>
            <a:off x="467544" y="3212976"/>
            <a:ext cx="8229600" cy="922114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2" name="正方形/長方形 1"/>
          <p:cNvSpPr/>
          <p:nvPr userDrawn="1"/>
        </p:nvSpPr>
        <p:spPr bwMode="gray">
          <a:xfrm>
            <a:off x="2339752" y="5661248"/>
            <a:ext cx="4680520" cy="4268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7113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3092B-BF10-4ADC-8541-1C1EAA1080CB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D2680-9913-4382-B778-95231855731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899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13CF7-6698-4FA3-B868-7B8697721640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CE53D-0CA3-4E0A-AD64-D673B4FD53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62666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84990-55F8-4E89-8F0C-440E56D927BA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40222-F7E3-41EA-945C-38538CDD3CC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97320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8FD66-B3CA-47E6-9849-C49250F23CA3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15B4A-8C93-43A1-AC7A-5EE1C308044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699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4033" y="3556499"/>
            <a:ext cx="9178033" cy="3323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51946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0E2B7-F166-454D-836B-9E820BEE3C9C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F670B-0104-469C-9B68-6C3357B1063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06086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B27B8-19E3-49EB-9D11-31F0FDD28E4D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72DE5-287F-46E7-B997-FC5C9FCBF5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95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42FC2-E7B9-48ED-AFBC-646A58759E58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A48C7-552B-465F-8EB8-753F2AF53B9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92996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1C0C0-0220-44C1-B845-D9FD478863CF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6E5AD-1EDE-46BE-9AC4-66C8B528399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9519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EC44-485E-4492-BC40-6453199F64DC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82223-781F-4760-AE81-29575457F6A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149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BCFD-DDAE-4F32-B87A-B88228096013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4CE8FCFA-66A7-4A25-9368-EFF75469A50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1900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90066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EC44-485E-4492-BC40-6453199F64DC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82223-781F-4760-AE81-29575457F6A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388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7" descr="ヘッダー1016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タイトル プレースホルダー 1"/>
          <p:cNvSpPr>
            <a:spLocks noGrp="1"/>
          </p:cNvSpPr>
          <p:nvPr>
            <p:ph type="title"/>
          </p:nvPr>
        </p:nvSpPr>
        <p:spPr bwMode="gray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8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5949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BA7ECB-4E03-4267-82FE-EFF4D91F456B}" type="datetime1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0" y="6519863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D3B41B-311D-4601-AD7A-90336FDA9E93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6382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72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/>
          <p:cNvSpPr txBox="1">
            <a:spLocks/>
          </p:cNvSpPr>
          <p:nvPr/>
        </p:nvSpPr>
        <p:spPr bwMode="gray">
          <a:xfrm>
            <a:off x="251521" y="1164304"/>
            <a:ext cx="873345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4800" b="1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Let‘s Study Biodiversity</a:t>
            </a:r>
            <a:r>
              <a:rPr lang="en-US" altLang="ja-JP" sz="4800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4800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endParaRPr lang="en-US" altLang="ja-JP" sz="1000" dirty="0" smtClean="0">
              <a:solidFill>
                <a:srgbClr val="0033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1200" dirty="0" smtClean="0">
              <a:solidFill>
                <a:srgbClr val="0033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Conservation of biodiversity</a:t>
            </a:r>
            <a:b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4000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Employee education material (Essential points)</a:t>
            </a:r>
          </a:p>
        </p:txBody>
      </p:sp>
      <p:sp>
        <p:nvSpPr>
          <p:cNvPr id="8" name="日付プレースホルダー 1"/>
          <p:cNvSpPr txBox="1">
            <a:spLocks/>
          </p:cNvSpPr>
          <p:nvPr/>
        </p:nvSpPr>
        <p:spPr>
          <a:xfrm>
            <a:off x="573915" y="4782924"/>
            <a:ext cx="7958525" cy="430887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defPPr>
              <a:defRPr lang="ja-JP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sz="22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Four </a:t>
            </a:r>
            <a:r>
              <a:rPr lang="en-US" altLang="ja-JP" sz="2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Electrical and Electronic Industry Associations </a:t>
            </a:r>
            <a:endParaRPr lang="ja-JP" altLang="en-US" sz="22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日付プレースホルダー 1"/>
          <p:cNvSpPr txBox="1">
            <a:spLocks/>
          </p:cNvSpPr>
          <p:nvPr/>
        </p:nvSpPr>
        <p:spPr>
          <a:xfrm>
            <a:off x="3923928" y="6088063"/>
            <a:ext cx="1296144" cy="365125"/>
          </a:xfrm>
          <a:prstGeom prst="rect">
            <a:avLst/>
          </a:prstGeom>
        </p:spPr>
        <p:txBody>
          <a:bodyPr wrap="none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March 2017</a:t>
            </a:r>
            <a:endParaRPr lang="ja-JP" altLang="en-US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77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gray">
          <a:xfrm>
            <a:off x="457200" y="110083"/>
            <a:ext cx="8229600" cy="582613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defRPr/>
            </a:pPr>
            <a:r>
              <a:rPr lang="en-U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  <a:cs typeface="+mj-cs"/>
              </a:rPr>
              <a:t>How to use this document</a:t>
            </a:r>
            <a:endParaRPr lang="ja-JP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  <a:cs typeface="+mj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6190" y="1052736"/>
            <a:ext cx="86682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Since the Biodiversity </a:t>
            </a:r>
            <a:r>
              <a:rPr lang="en-US" altLang="ja-JP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Working Group of the </a:t>
            </a:r>
            <a: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Four </a:t>
            </a:r>
            <a:r>
              <a:rPr lang="en-US" altLang="ja-JP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Electrical and Electronic Industry </a:t>
            </a:r>
            <a: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Associations (WG) established in FY2011, we have </a:t>
            </a:r>
            <a:r>
              <a:rPr lang="en-US" altLang="ja-JP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compiled some </a:t>
            </a:r>
            <a: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tools and materials </a:t>
            </a:r>
            <a:r>
              <a:rPr lang="en-US" altLang="ja-JP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such as </a:t>
            </a:r>
            <a:r>
              <a:rPr lang="ja-JP" altLang="en-US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</a:t>
            </a:r>
            <a: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Guidelines </a:t>
            </a:r>
            <a:r>
              <a:rPr lang="en-US" altLang="ja-JP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for Action by the Electrical and Electronic Industries concerning </a:t>
            </a:r>
            <a: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Biodiversity</a:t>
            </a:r>
            <a:r>
              <a:rPr lang="ja-JP" altLang="en-US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”</a:t>
            </a:r>
            <a: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and education and awareness-raising tool “Let’s Study Biodiversity (LSB</a:t>
            </a:r>
            <a: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)” to </a:t>
            </a:r>
            <a:r>
              <a:rPr lang="en-US" altLang="ja-JP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help deepen company employees' knowledge of biodiversity </a:t>
            </a:r>
            <a: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conservation.</a:t>
            </a:r>
            <a:endParaRPr lang="en-US" altLang="ja-JP" dirty="0">
              <a:solidFill>
                <a:srgbClr val="0033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20000"/>
              </a:lnSpc>
            </a:pPr>
            <a:endParaRPr lang="en-US" altLang="ja-JP" dirty="0" smtClean="0">
              <a:solidFill>
                <a:srgbClr val="0033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en-US" altLang="ja-JP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We realized the needs for an educational material on biodiversity which can be used as a part of general environmental education. Therefore we pick up essential points of LSB and compile this document.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6190" y="4725144"/>
            <a:ext cx="8668298" cy="1532727"/>
          </a:xfrm>
          <a:prstGeom prst="rect">
            <a:avLst/>
          </a:prstGeom>
          <a:noFill/>
          <a:ln w="28575">
            <a:solidFill>
              <a:srgbClr val="FF3B3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b="1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 </a:t>
            </a:r>
            <a:r>
              <a:rPr lang="en-US" altLang="ja-JP" b="1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Usage </a:t>
            </a:r>
            <a:r>
              <a:rPr lang="en-US" altLang="ja-JP" b="1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note</a:t>
            </a:r>
            <a:endParaRPr kumimoji="1" lang="en-US" altLang="ja-JP" b="1" dirty="0" smtClean="0">
              <a:solidFill>
                <a:srgbClr val="0033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0" hangingPunct="0">
              <a:defRPr/>
            </a:pP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This 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file is provided by 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WG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on the assumption that it will be used in-house and in events which your company is involved in.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0" hangingPunct="0">
              <a:defRPr/>
            </a:pP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Therefore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it is prohibited to publicize this file, for example by releasing it on the Internet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913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角丸四角形 38"/>
          <p:cNvSpPr/>
          <p:nvPr/>
        </p:nvSpPr>
        <p:spPr bwMode="gray">
          <a:xfrm>
            <a:off x="773113" y="3711575"/>
            <a:ext cx="1873250" cy="425676"/>
          </a:xfrm>
          <a:prstGeom prst="roundRect">
            <a:avLst/>
          </a:prstGeom>
          <a:solidFill>
            <a:srgbClr val="35A1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Provisioning services</a:t>
            </a:r>
          </a:p>
        </p:txBody>
      </p:sp>
      <p:pic>
        <p:nvPicPr>
          <p:cNvPr id="58" name="図 26" descr="09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552851" y="4121286"/>
            <a:ext cx="390671" cy="366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図 27" descr="01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gray">
          <a:xfrm rot="-540000">
            <a:off x="2358999" y="3745835"/>
            <a:ext cx="699242" cy="70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/>
            </a:glow>
          </a:effectLst>
        </p:spPr>
      </p:pic>
      <p:pic>
        <p:nvPicPr>
          <p:cNvPr id="57" name="図 6" descr="0-68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gray">
          <a:xfrm>
            <a:off x="225377" y="3623444"/>
            <a:ext cx="962247" cy="96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/>
            </a:glow>
          </a:effectLst>
        </p:spPr>
      </p:pic>
      <p:sp>
        <p:nvSpPr>
          <p:cNvPr id="31" name="Freeform 82"/>
          <p:cNvSpPr>
            <a:spLocks/>
          </p:cNvSpPr>
          <p:nvPr/>
        </p:nvSpPr>
        <p:spPr bwMode="gray">
          <a:xfrm flipH="1" flipV="1">
            <a:off x="0" y="2356870"/>
            <a:ext cx="9144000" cy="1224134"/>
          </a:xfrm>
          <a:custGeom>
            <a:avLst/>
            <a:gdLst>
              <a:gd name="T0" fmla="*/ 0 w 2404"/>
              <a:gd name="T1" fmla="*/ 2147483647 h 1311"/>
              <a:gd name="T2" fmla="*/ 2147483647 w 2404"/>
              <a:gd name="T3" fmla="*/ 2147483647 h 1311"/>
              <a:gd name="T4" fmla="*/ 2147483647 w 2404"/>
              <a:gd name="T5" fmla="*/ 2147483647 h 1311"/>
              <a:gd name="T6" fmla="*/ 2147483647 w 2404"/>
              <a:gd name="T7" fmla="*/ 0 h 1311"/>
              <a:gd name="T8" fmla="*/ 2147483647 w 2404"/>
              <a:gd name="T9" fmla="*/ 2147483647 h 1311"/>
              <a:gd name="T10" fmla="*/ 2147483647 w 2404"/>
              <a:gd name="T11" fmla="*/ 2147483647 h 1311"/>
              <a:gd name="T12" fmla="*/ 2147483647 w 2404"/>
              <a:gd name="T13" fmla="*/ 2147483647 h 1311"/>
              <a:gd name="T14" fmla="*/ 0 w 2404"/>
              <a:gd name="T15" fmla="*/ 2147483647 h 13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404"/>
              <a:gd name="T25" fmla="*/ 0 h 1311"/>
              <a:gd name="T26" fmla="*/ 2404 w 2404"/>
              <a:gd name="T27" fmla="*/ 1311 h 1311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00" h="11694">
                <a:moveTo>
                  <a:pt x="0" y="11694"/>
                </a:moveTo>
                <a:cubicBezTo>
                  <a:pt x="1468" y="11099"/>
                  <a:pt x="4068" y="6629"/>
                  <a:pt x="4068" y="3334"/>
                </a:cubicBezTo>
                <a:cubicBezTo>
                  <a:pt x="3399" y="3456"/>
                  <a:pt x="3568" y="3351"/>
                  <a:pt x="3399" y="3456"/>
                </a:cubicBezTo>
                <a:cubicBezTo>
                  <a:pt x="3230" y="3561"/>
                  <a:pt x="4992" y="0"/>
                  <a:pt x="4992" y="0"/>
                </a:cubicBezTo>
                <a:cubicBezTo>
                  <a:pt x="6389" y="3030"/>
                  <a:pt x="6824" y="3529"/>
                  <a:pt x="6593" y="3456"/>
                </a:cubicBezTo>
                <a:cubicBezTo>
                  <a:pt x="6362" y="3383"/>
                  <a:pt x="5923" y="3334"/>
                  <a:pt x="5923" y="3334"/>
                </a:cubicBezTo>
                <a:cubicBezTo>
                  <a:pt x="5949" y="6594"/>
                  <a:pt x="8153" y="10939"/>
                  <a:pt x="10000" y="11694"/>
                </a:cubicBezTo>
                <a:lnTo>
                  <a:pt x="0" y="11694"/>
                </a:lnTo>
              </a:path>
            </a:pathLst>
          </a:custGeom>
          <a:gradFill rotWithShape="1">
            <a:gsLst>
              <a:gs pos="39000">
                <a:srgbClr val="92D050"/>
              </a:gs>
              <a:gs pos="0">
                <a:srgbClr val="008000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>
              <a:solidFill>
                <a:srgbClr val="000000"/>
              </a:solidFill>
            </a:endParaRPr>
          </a:p>
        </p:txBody>
      </p:sp>
      <p:grpSp>
        <p:nvGrpSpPr>
          <p:cNvPr id="21" name="グループ化 20"/>
          <p:cNvGrpSpPr/>
          <p:nvPr/>
        </p:nvGrpSpPr>
        <p:grpSpPr bwMode="gray">
          <a:xfrm>
            <a:off x="3233762" y="1131242"/>
            <a:ext cx="2763084" cy="1000714"/>
            <a:chOff x="3544094" y="3071812"/>
            <a:chExt cx="2209799" cy="714375"/>
          </a:xfrm>
        </p:grpSpPr>
        <p:pic>
          <p:nvPicPr>
            <p:cNvPr id="23556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544094" y="3071812"/>
              <a:ext cx="1100137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7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644231" y="3071812"/>
              <a:ext cx="1109662" cy="700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グループ化 21"/>
          <p:cNvGrpSpPr/>
          <p:nvPr/>
        </p:nvGrpSpPr>
        <p:grpSpPr bwMode="gray">
          <a:xfrm>
            <a:off x="6156176" y="1124738"/>
            <a:ext cx="2733281" cy="982481"/>
            <a:chOff x="6562638" y="3048249"/>
            <a:chExt cx="2214562" cy="709613"/>
          </a:xfrm>
        </p:grpSpPr>
        <p:pic>
          <p:nvPicPr>
            <p:cNvPr id="23558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562638" y="3048249"/>
              <a:ext cx="1104900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9" name="Picture 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667538" y="3048250"/>
              <a:ext cx="1109662" cy="70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グループ化 19"/>
          <p:cNvGrpSpPr/>
          <p:nvPr/>
        </p:nvGrpSpPr>
        <p:grpSpPr bwMode="gray">
          <a:xfrm>
            <a:off x="323528" y="1124744"/>
            <a:ext cx="2744415" cy="987704"/>
            <a:chOff x="479971" y="3031271"/>
            <a:chExt cx="2224086" cy="723899"/>
          </a:xfrm>
        </p:grpSpPr>
        <p:pic>
          <p:nvPicPr>
            <p:cNvPr id="23554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79971" y="3036033"/>
              <a:ext cx="1109662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5" name="Picture 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589633" y="3031271"/>
              <a:ext cx="1114424" cy="72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タイトル 1"/>
          <p:cNvSpPr txBox="1">
            <a:spLocks/>
          </p:cNvSpPr>
          <p:nvPr/>
        </p:nvSpPr>
        <p:spPr bwMode="gray">
          <a:xfrm>
            <a:off x="457200" y="44450"/>
            <a:ext cx="8229600" cy="582613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defRPr/>
            </a:pPr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  <a:cs typeface="+mj-cs"/>
              </a:rPr>
              <a:t>Biodiversity Conservation</a:t>
            </a:r>
            <a:endParaRPr lang="ja-JP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  <a:cs typeface="+mj-cs"/>
            </a:endParaRPr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0" y="764704"/>
            <a:ext cx="3413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265113" indent="-265113">
              <a:buFont typeface="Wingdings" panose="05000000000000000000" pitchFamily="2" charset="2"/>
              <a:buChar char="l"/>
              <a:defRPr sz="200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lang="en-US" altLang="ja-JP" b="1" dirty="0"/>
              <a:t>What is Biodiversity?</a:t>
            </a:r>
            <a:endParaRPr lang="ja-JP" altLang="en-US" b="1" dirty="0"/>
          </a:p>
        </p:txBody>
      </p:sp>
      <p:sp>
        <p:nvSpPr>
          <p:cNvPr id="7" name="角丸四角形 6"/>
          <p:cNvSpPr/>
          <p:nvPr/>
        </p:nvSpPr>
        <p:spPr bwMode="gray">
          <a:xfrm>
            <a:off x="1116252" y="1124744"/>
            <a:ext cx="1467148" cy="492505"/>
          </a:xfrm>
          <a:prstGeom prst="roundRect">
            <a:avLst/>
          </a:prstGeom>
          <a:solidFill>
            <a:srgbClr val="35A16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Diversity of ecosystems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gray">
          <a:xfrm>
            <a:off x="179512" y="2086514"/>
            <a:ext cx="2967857" cy="11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ctr">
              <a:lnSpc>
                <a:spcPct val="120000"/>
              </a:lnSpc>
              <a:defRPr sz="1100">
                <a:solidFill>
                  <a:srgbClr val="008000"/>
                </a:solidFill>
                <a:effectLst>
                  <a:glow rad="63500">
                    <a:schemeClr val="bg1"/>
                  </a:glow>
                </a:effectLst>
                <a:latin typeface="Calibri" pitchFamily="34" charset="0"/>
              </a:defRPr>
            </a:lvl1pPr>
          </a:lstStyle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Various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types of natural environments, such as forests, </a:t>
            </a:r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satoyama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rivers, marshes and coral 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reefs.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 bwMode="gray">
          <a:xfrm>
            <a:off x="3923929" y="1124744"/>
            <a:ext cx="1424210" cy="492504"/>
          </a:xfrm>
          <a:prstGeom prst="roundRect">
            <a:avLst/>
          </a:prstGeom>
          <a:solidFill>
            <a:srgbClr val="35A16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Diversity of species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gray">
          <a:xfrm>
            <a:off x="3233762" y="2086514"/>
            <a:ext cx="2850406" cy="11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ctr">
              <a:lnSpc>
                <a:spcPct val="120000"/>
              </a:lnSpc>
              <a:defRPr sz="1100">
                <a:solidFill>
                  <a:srgbClr val="008000"/>
                </a:solidFill>
                <a:effectLst>
                  <a:glow rad="63500">
                    <a:schemeClr val="bg1"/>
                  </a:glow>
                </a:effectLst>
                <a:latin typeface="Calibri" pitchFamily="34" charset="0"/>
              </a:defRPr>
            </a:lvl1pPr>
          </a:lstStyle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arious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kinds of living organisms, from animals and plants to microorganisms such as bacteria</a:t>
            </a:r>
          </a:p>
        </p:txBody>
      </p:sp>
      <p:sp>
        <p:nvSpPr>
          <p:cNvPr id="15" name="角丸四角形 14"/>
          <p:cNvSpPr/>
          <p:nvPr/>
        </p:nvSpPr>
        <p:spPr bwMode="gray">
          <a:xfrm>
            <a:off x="6878944" y="1124744"/>
            <a:ext cx="1437472" cy="492504"/>
          </a:xfrm>
          <a:prstGeom prst="roundRect">
            <a:avLst/>
          </a:prstGeom>
          <a:solidFill>
            <a:srgbClr val="35A16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Diversity of genes</a:t>
            </a: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gray">
          <a:xfrm>
            <a:off x="6156176" y="2060848"/>
            <a:ext cx="28803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ctr">
              <a:lnSpc>
                <a:spcPct val="120000"/>
              </a:lnSpc>
              <a:defRPr sz="1100">
                <a:solidFill>
                  <a:srgbClr val="008000"/>
                </a:solidFill>
                <a:effectLst>
                  <a:glow rad="63500">
                    <a:schemeClr val="bg1"/>
                  </a:glow>
                </a:effectLst>
                <a:latin typeface="Calibri" pitchFamily="34" charset="0"/>
              </a:defRPr>
            </a:lvl1pPr>
          </a:lstStyle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individuality of form and ecology even within the same species, through the possession of different genes.</a:t>
            </a:r>
          </a:p>
        </p:txBody>
      </p:sp>
      <p:sp>
        <p:nvSpPr>
          <p:cNvPr id="29" name="テキスト ボックス 28"/>
          <p:cNvSpPr txBox="1"/>
          <p:nvPr/>
        </p:nvSpPr>
        <p:spPr bwMode="gray">
          <a:xfrm>
            <a:off x="0" y="3316922"/>
            <a:ext cx="3222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buFont typeface="Wingdings" panose="05000000000000000000" pitchFamily="2" charset="2"/>
              <a:buChar char="l"/>
            </a:pPr>
            <a:r>
              <a:rPr lang="en-US" altLang="ja-JP" sz="2000" b="1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Ecosystem Services</a:t>
            </a:r>
            <a:endParaRPr lang="ja-JP" altLang="en-US" sz="2000" b="1" dirty="0">
              <a:solidFill>
                <a:srgbClr val="0033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4" name="Text Box 17"/>
          <p:cNvSpPr txBox="1">
            <a:spLocks noChangeArrowheads="1"/>
          </p:cNvSpPr>
          <p:nvPr/>
        </p:nvSpPr>
        <p:spPr bwMode="gray">
          <a:xfrm>
            <a:off x="4139952" y="4108313"/>
            <a:ext cx="1917768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ctr">
              <a:lnSpc>
                <a:spcPct val="120000"/>
              </a:lnSpc>
              <a:defRPr sz="1100">
                <a:solidFill>
                  <a:srgbClr val="008000"/>
                </a:solidFill>
                <a:effectLst>
                  <a:glow rad="63500">
                    <a:schemeClr val="bg1"/>
                  </a:glow>
                </a:effectLst>
                <a:latin typeface="Calibri" pitchFamily="34" charset="0"/>
              </a:defRPr>
            </a:lvl1pPr>
          </a:lstStyle>
          <a:p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Control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environment, such as natural disaster control and water and air purification by forests</a:t>
            </a: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gray">
          <a:xfrm>
            <a:off x="457200" y="4383453"/>
            <a:ext cx="245861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ctr">
              <a:lnSpc>
                <a:spcPct val="120000"/>
              </a:lnSpc>
              <a:defRPr sz="1100">
                <a:solidFill>
                  <a:srgbClr val="008000"/>
                </a:solidFill>
                <a:effectLst>
                  <a:glow rad="63500">
                    <a:schemeClr val="bg1"/>
                  </a:glow>
                </a:effectLst>
                <a:latin typeface="Calibri" pitchFamily="34" charset="0"/>
              </a:defRPr>
            </a:lvl1pPr>
          </a:lstStyle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provide key resources for life, such as food, fuel, wood, fiber, water and chemicals</a:t>
            </a:r>
          </a:p>
        </p:txBody>
      </p:sp>
      <p:sp>
        <p:nvSpPr>
          <p:cNvPr id="42" name="角丸四角形 41"/>
          <p:cNvSpPr/>
          <p:nvPr/>
        </p:nvSpPr>
        <p:spPr bwMode="gray">
          <a:xfrm>
            <a:off x="3707904" y="3711576"/>
            <a:ext cx="2271440" cy="425674"/>
          </a:xfrm>
          <a:prstGeom prst="roundRect">
            <a:avLst/>
          </a:prstGeom>
          <a:solidFill>
            <a:srgbClr val="35A1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Regulating services</a:t>
            </a:r>
          </a:p>
        </p:txBody>
      </p:sp>
      <p:sp>
        <p:nvSpPr>
          <p:cNvPr id="48" name="角丸四角形 47"/>
          <p:cNvSpPr/>
          <p:nvPr/>
        </p:nvSpPr>
        <p:spPr bwMode="gray">
          <a:xfrm>
            <a:off x="6660232" y="3685703"/>
            <a:ext cx="2026568" cy="441797"/>
          </a:xfrm>
          <a:prstGeom prst="roundRect">
            <a:avLst/>
          </a:prstGeom>
          <a:solidFill>
            <a:srgbClr val="35A1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Cultural services</a:t>
            </a:r>
          </a:p>
        </p:txBody>
      </p:sp>
      <p:sp>
        <p:nvSpPr>
          <p:cNvPr id="47" name="Text Box 20"/>
          <p:cNvSpPr txBox="1">
            <a:spLocks noChangeArrowheads="1"/>
          </p:cNvSpPr>
          <p:nvPr/>
        </p:nvSpPr>
        <p:spPr bwMode="gray">
          <a:xfrm>
            <a:off x="7020272" y="4108313"/>
            <a:ext cx="1869185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ctr">
              <a:lnSpc>
                <a:spcPct val="120000"/>
              </a:lnSpc>
              <a:defRPr sz="1200">
                <a:solidFill>
                  <a:srgbClr val="003300"/>
                </a:solidFill>
                <a:effectLst>
                  <a:glow rad="63500">
                    <a:schemeClr val="bg1"/>
                  </a:glow>
                </a:effectLst>
                <a:latin typeface="Calibri" pitchFamily="34" charset="0"/>
              </a:defRPr>
            </a:lvl1pPr>
          </a:lstStyle>
          <a:p>
            <a:r>
              <a:rPr lang="en-US" altLang="ja-JP" sz="1100" dirty="0" smtClean="0">
                <a:solidFill>
                  <a:srgbClr val="008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Offer </a:t>
            </a:r>
            <a:r>
              <a:rPr lang="en-US" altLang="ja-JP" sz="1100" dirty="0">
                <a:solidFill>
                  <a:srgbClr val="008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mental satisfaction such as healing, aesthetic/cultural pleasure, etc.</a:t>
            </a:r>
          </a:p>
        </p:txBody>
      </p:sp>
      <p:sp>
        <p:nvSpPr>
          <p:cNvPr id="51" name="角丸四角形 50"/>
          <p:cNvSpPr/>
          <p:nvPr/>
        </p:nvSpPr>
        <p:spPr bwMode="gray">
          <a:xfrm>
            <a:off x="1475780" y="5084289"/>
            <a:ext cx="6264572" cy="307275"/>
          </a:xfrm>
          <a:prstGeom prst="roundRect">
            <a:avLst/>
          </a:prstGeom>
          <a:solidFill>
            <a:srgbClr val="35A1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Supporting services</a:t>
            </a:r>
          </a:p>
        </p:txBody>
      </p:sp>
      <p:sp>
        <p:nvSpPr>
          <p:cNvPr id="54" name="Text Box 17"/>
          <p:cNvSpPr txBox="1">
            <a:spLocks noChangeArrowheads="1"/>
          </p:cNvSpPr>
          <p:nvPr/>
        </p:nvSpPr>
        <p:spPr bwMode="gray">
          <a:xfrm>
            <a:off x="3658097" y="5373216"/>
            <a:ext cx="4082256" cy="67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ctr">
              <a:lnSpc>
                <a:spcPct val="120000"/>
              </a:lnSpc>
              <a:defRPr sz="1100">
                <a:solidFill>
                  <a:srgbClr val="008000"/>
                </a:solidFill>
                <a:effectLst>
                  <a:glow rad="63500">
                    <a:schemeClr val="bg1"/>
                  </a:glow>
                </a:effectLst>
                <a:latin typeface="Calibri" pitchFamily="34" charset="0"/>
              </a:defRPr>
            </a:lvl1pPr>
          </a:lstStyle>
          <a:p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Form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basis for provisioning, regulating and cultural 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services. The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generation of oxygen by photosynthesis, soil formation, the circulation of water and nutrition, etc.</a:t>
            </a:r>
          </a:p>
        </p:txBody>
      </p:sp>
      <p:sp>
        <p:nvSpPr>
          <p:cNvPr id="24" name="正方形/長方形 23"/>
          <p:cNvSpPr/>
          <p:nvPr/>
        </p:nvSpPr>
        <p:spPr bwMode="gray">
          <a:xfrm>
            <a:off x="2987824" y="3140968"/>
            <a:ext cx="34201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bg1"/>
                </a:solidFill>
                <a:effectLst>
                  <a:glow rad="76200">
                    <a:srgbClr val="008000">
                      <a:alpha val="58000"/>
                    </a:srgb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Benefits of Biodiversity </a:t>
            </a:r>
            <a:endParaRPr lang="ja-JP" altLang="en-US" sz="2000" b="1" dirty="0">
              <a:solidFill>
                <a:schemeClr val="bg1"/>
              </a:solidFill>
              <a:effectLst>
                <a:glow rad="76200">
                  <a:srgbClr val="008000">
                    <a:alpha val="58000"/>
                  </a:srgb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 bwMode="gray">
          <a:xfrm>
            <a:off x="35496" y="5980521"/>
            <a:ext cx="907300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ct val="120000"/>
              </a:lnSpc>
              <a:defRPr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lang="en-US" altLang="ja-JP" sz="2400" dirty="0" smtClean="0"/>
              <a:t>Our society cannot exist without biodiversity.</a:t>
            </a:r>
            <a:endParaRPr lang="en-US" altLang="ja-JP" sz="2400" dirty="0"/>
          </a:p>
          <a:p>
            <a:r>
              <a:rPr lang="en-US" altLang="ja-JP" dirty="0" smtClean="0"/>
              <a:t>Biodiversity conservation is necessary for our sustainable society.</a:t>
            </a:r>
          </a:p>
        </p:txBody>
      </p:sp>
      <p:pic>
        <p:nvPicPr>
          <p:cNvPr id="43" name="図 40" descr="調整サービス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gray">
          <a:xfrm>
            <a:off x="3203848" y="4016175"/>
            <a:ext cx="962149" cy="852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/>
            </a:glow>
          </a:effectLst>
        </p:spPr>
      </p:pic>
      <p:pic>
        <p:nvPicPr>
          <p:cNvPr id="46" name="図 45" descr="基盤2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gray">
          <a:xfrm>
            <a:off x="1475780" y="5229200"/>
            <a:ext cx="2232620" cy="77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/>
            </a:glow>
          </a:effectLst>
        </p:spPr>
      </p:pic>
      <p:pic>
        <p:nvPicPr>
          <p:cNvPr id="37" name="図 33" descr="camp_friends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56176" y="4008079"/>
            <a:ext cx="952500" cy="808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758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gray">
          <a:xfrm>
            <a:off x="457200" y="44450"/>
            <a:ext cx="8229600" cy="5826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altLang="ja-JP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  <a:cs typeface="+mj-cs"/>
              </a:rPr>
              <a:t>Biodiversity Conservation</a:t>
            </a:r>
          </a:p>
        </p:txBody>
      </p:sp>
      <p:sp>
        <p:nvSpPr>
          <p:cNvPr id="36" name="Freeform 82"/>
          <p:cNvSpPr>
            <a:spLocks/>
          </p:cNvSpPr>
          <p:nvPr/>
        </p:nvSpPr>
        <p:spPr bwMode="gray">
          <a:xfrm flipH="1" flipV="1">
            <a:off x="0" y="3699469"/>
            <a:ext cx="9144000" cy="2318278"/>
          </a:xfrm>
          <a:custGeom>
            <a:avLst/>
            <a:gdLst>
              <a:gd name="T0" fmla="*/ 0 w 2404"/>
              <a:gd name="T1" fmla="*/ 2147483647 h 1311"/>
              <a:gd name="T2" fmla="*/ 2147483647 w 2404"/>
              <a:gd name="T3" fmla="*/ 2147483647 h 1311"/>
              <a:gd name="T4" fmla="*/ 2147483647 w 2404"/>
              <a:gd name="T5" fmla="*/ 2147483647 h 1311"/>
              <a:gd name="T6" fmla="*/ 2147483647 w 2404"/>
              <a:gd name="T7" fmla="*/ 0 h 1311"/>
              <a:gd name="T8" fmla="*/ 2147483647 w 2404"/>
              <a:gd name="T9" fmla="*/ 2147483647 h 1311"/>
              <a:gd name="T10" fmla="*/ 2147483647 w 2404"/>
              <a:gd name="T11" fmla="*/ 2147483647 h 1311"/>
              <a:gd name="T12" fmla="*/ 2147483647 w 2404"/>
              <a:gd name="T13" fmla="*/ 2147483647 h 1311"/>
              <a:gd name="T14" fmla="*/ 0 w 2404"/>
              <a:gd name="T15" fmla="*/ 2147483647 h 13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404"/>
              <a:gd name="T25" fmla="*/ 0 h 1311"/>
              <a:gd name="T26" fmla="*/ 2404 w 2404"/>
              <a:gd name="T27" fmla="*/ 1311 h 1311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  <a:gd name="connsiteX0" fmla="*/ 0 w 10000"/>
              <a:gd name="connsiteY0" fmla="*/ 11694 h 11694"/>
              <a:gd name="connsiteX1" fmla="*/ 4068 w 10000"/>
              <a:gd name="connsiteY1" fmla="*/ 3334 h 11694"/>
              <a:gd name="connsiteX2" fmla="*/ 3399 w 10000"/>
              <a:gd name="connsiteY2" fmla="*/ 3456 h 11694"/>
              <a:gd name="connsiteX3" fmla="*/ 4992 w 10000"/>
              <a:gd name="connsiteY3" fmla="*/ 0 h 11694"/>
              <a:gd name="connsiteX4" fmla="*/ 6593 w 10000"/>
              <a:gd name="connsiteY4" fmla="*/ 3456 h 11694"/>
              <a:gd name="connsiteX5" fmla="*/ 5923 w 10000"/>
              <a:gd name="connsiteY5" fmla="*/ 3334 h 11694"/>
              <a:gd name="connsiteX6" fmla="*/ 10000 w 10000"/>
              <a:gd name="connsiteY6" fmla="*/ 11694 h 11694"/>
              <a:gd name="connsiteX7" fmla="*/ 0 w 10000"/>
              <a:gd name="connsiteY7" fmla="*/ 11694 h 11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00" h="11694">
                <a:moveTo>
                  <a:pt x="0" y="11694"/>
                </a:moveTo>
                <a:cubicBezTo>
                  <a:pt x="1468" y="11099"/>
                  <a:pt x="4068" y="6629"/>
                  <a:pt x="4068" y="3334"/>
                </a:cubicBezTo>
                <a:cubicBezTo>
                  <a:pt x="3399" y="3456"/>
                  <a:pt x="3568" y="3351"/>
                  <a:pt x="3399" y="3456"/>
                </a:cubicBezTo>
                <a:cubicBezTo>
                  <a:pt x="3230" y="3561"/>
                  <a:pt x="4992" y="0"/>
                  <a:pt x="4992" y="0"/>
                </a:cubicBezTo>
                <a:cubicBezTo>
                  <a:pt x="6389" y="3030"/>
                  <a:pt x="6824" y="3529"/>
                  <a:pt x="6593" y="3456"/>
                </a:cubicBezTo>
                <a:cubicBezTo>
                  <a:pt x="6362" y="3383"/>
                  <a:pt x="5923" y="3334"/>
                  <a:pt x="5923" y="3334"/>
                </a:cubicBezTo>
                <a:cubicBezTo>
                  <a:pt x="5949" y="6594"/>
                  <a:pt x="8153" y="10939"/>
                  <a:pt x="10000" y="11694"/>
                </a:cubicBezTo>
                <a:lnTo>
                  <a:pt x="0" y="11694"/>
                </a:lnTo>
              </a:path>
            </a:pathLst>
          </a:custGeom>
          <a:gradFill rotWithShape="1">
            <a:gsLst>
              <a:gs pos="39000">
                <a:srgbClr val="92D050"/>
              </a:gs>
              <a:gs pos="0">
                <a:srgbClr val="008000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 bwMode="gray">
          <a:xfrm>
            <a:off x="35496" y="802804"/>
            <a:ext cx="3065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265113" indent="-265113">
              <a:buFont typeface="Wingdings" panose="05000000000000000000" pitchFamily="2" charset="2"/>
              <a:buChar char="l"/>
              <a:defRPr sz="200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lang="en-US" altLang="ja-JP" b="1" dirty="0"/>
              <a:t>Biodiversity </a:t>
            </a:r>
            <a:r>
              <a:rPr lang="en-US" altLang="ja-JP" b="1" dirty="0" smtClean="0"/>
              <a:t>at Risk</a:t>
            </a:r>
            <a:endParaRPr lang="ja-JP" altLang="en-US" b="1" dirty="0"/>
          </a:p>
        </p:txBody>
      </p:sp>
      <p:sp>
        <p:nvSpPr>
          <p:cNvPr id="46" name="正方形/長方形 45"/>
          <p:cNvSpPr/>
          <p:nvPr/>
        </p:nvSpPr>
        <p:spPr bwMode="gray">
          <a:xfrm>
            <a:off x="107504" y="1196752"/>
            <a:ext cx="4301066" cy="61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ja-JP" sz="1300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Human activities </a:t>
            </a:r>
            <a:r>
              <a:rPr lang="en-US" altLang="ja-JP" sz="1300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are causing an extinction of </a:t>
            </a:r>
            <a:endParaRPr lang="en-US" altLang="ja-JP" sz="1300" dirty="0" smtClean="0">
              <a:solidFill>
                <a:srgbClr val="0033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1300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300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species at much faster rate than in </a:t>
            </a:r>
            <a:r>
              <a:rPr lang="en-US" altLang="ja-JP" sz="1300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nature</a:t>
            </a:r>
            <a:r>
              <a:rPr lang="en-US" altLang="ja-JP" sz="1300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endParaRPr lang="en-US" altLang="ja-JP" sz="1300" dirty="0">
              <a:solidFill>
                <a:srgbClr val="0033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 bwMode="gray">
          <a:xfrm>
            <a:off x="4427984" y="692696"/>
            <a:ext cx="4362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>
              <a:buFont typeface="Wingdings" panose="05000000000000000000" pitchFamily="2" charset="2"/>
              <a:buChar char="l"/>
            </a:pPr>
            <a:r>
              <a:rPr lang="en-US" altLang="ja-JP" sz="1600" b="1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Relationship between </a:t>
            </a:r>
          </a:p>
          <a:p>
            <a:r>
              <a:rPr lang="ja-JP" altLang="en-US" sz="1600" b="1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</a:t>
            </a:r>
            <a:r>
              <a:rPr lang="en-US" altLang="ja-JP" sz="1600" b="1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Business </a:t>
            </a:r>
            <a:r>
              <a:rPr lang="en-US" altLang="ja-JP" sz="1600" b="1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Activities and Biodiversity</a:t>
            </a:r>
          </a:p>
        </p:txBody>
      </p:sp>
      <p:sp>
        <p:nvSpPr>
          <p:cNvPr id="48" name="テキスト ボックス 47"/>
          <p:cNvSpPr txBox="1"/>
          <p:nvPr/>
        </p:nvSpPr>
        <p:spPr bwMode="gray">
          <a:xfrm>
            <a:off x="0" y="5949280"/>
            <a:ext cx="9270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It is necessary for </a:t>
            </a:r>
            <a:r>
              <a:rPr lang="en-US" altLang="ja-JP" sz="20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companies </a:t>
            </a:r>
            <a:r>
              <a:rPr lang="en-US" altLang="ja-JP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 </a:t>
            </a:r>
            <a:r>
              <a:rPr lang="en-US" altLang="ja-JP" sz="20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address </a:t>
            </a:r>
            <a:r>
              <a:rPr lang="en-US" altLang="ja-JP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biodiversity as </a:t>
            </a:r>
            <a:r>
              <a:rPr lang="en-US" altLang="ja-JP" sz="20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part of their main </a:t>
            </a:r>
            <a:r>
              <a:rPr lang="en-US" altLang="ja-JP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business, not just a part of social contribution.</a:t>
            </a:r>
          </a:p>
        </p:txBody>
      </p:sp>
      <p:sp>
        <p:nvSpPr>
          <p:cNvPr id="50" name="角丸四角形 49"/>
          <p:cNvSpPr/>
          <p:nvPr/>
        </p:nvSpPr>
        <p:spPr bwMode="gray">
          <a:xfrm>
            <a:off x="3923928" y="2348880"/>
            <a:ext cx="5112024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ja-JP" sz="1200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Business activities </a:t>
            </a:r>
            <a:endParaRPr kumimoji="1" lang="ja-JP" altLang="en-US" sz="1000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1" name="角丸四角形 50"/>
          <p:cNvSpPr/>
          <p:nvPr/>
        </p:nvSpPr>
        <p:spPr bwMode="gray">
          <a:xfrm>
            <a:off x="4067944" y="3578717"/>
            <a:ext cx="4811731" cy="71437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600" b="1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Biodiversity </a:t>
            </a:r>
            <a:endParaRPr lang="ja-JP" altLang="en-US" sz="1600" b="1" dirty="0">
              <a:solidFill>
                <a:srgbClr val="0033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2" name="円/楕円 51"/>
          <p:cNvSpPr/>
          <p:nvPr/>
        </p:nvSpPr>
        <p:spPr bwMode="gray">
          <a:xfrm>
            <a:off x="4211960" y="3688549"/>
            <a:ext cx="1931686" cy="261610"/>
          </a:xfrm>
          <a:prstGeom prst="ellipse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05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Ecosystem Services</a:t>
            </a:r>
            <a:endParaRPr kumimoji="1" lang="ja-JP" altLang="en-US" sz="105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3" name="上矢印 52"/>
          <p:cNvSpPr/>
          <p:nvPr/>
        </p:nvSpPr>
        <p:spPr bwMode="gray">
          <a:xfrm>
            <a:off x="4572000" y="3225402"/>
            <a:ext cx="1204712" cy="347614"/>
          </a:xfrm>
          <a:prstGeom prst="upArrow">
            <a:avLst>
              <a:gd name="adj1" fmla="val 61245"/>
              <a:gd name="adj2" fmla="val 50000"/>
            </a:avLst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Receive</a:t>
            </a:r>
            <a:endParaRPr kumimoji="1" lang="ja-JP" altLang="en-US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4" name="下矢印 53"/>
          <p:cNvSpPr/>
          <p:nvPr/>
        </p:nvSpPr>
        <p:spPr bwMode="gray">
          <a:xfrm>
            <a:off x="7205152" y="3225402"/>
            <a:ext cx="1204712" cy="347614"/>
          </a:xfrm>
          <a:prstGeom prst="downArrow">
            <a:avLst>
              <a:gd name="adj1" fmla="val 64993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Impact</a:t>
            </a:r>
            <a:endParaRPr lang="ja-JP" altLang="en-US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5" name="角丸四角形 54"/>
          <p:cNvSpPr/>
          <p:nvPr/>
        </p:nvSpPr>
        <p:spPr bwMode="gray">
          <a:xfrm>
            <a:off x="4067944" y="2852936"/>
            <a:ext cx="1116000" cy="288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ja-JP" sz="1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Procurement of </a:t>
            </a:r>
          </a:p>
          <a:p>
            <a:pPr algn="ctr">
              <a:defRPr/>
            </a:pPr>
            <a:r>
              <a:rPr lang="en-US" altLang="ja-JP" sz="1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raw materials</a:t>
            </a:r>
          </a:p>
        </p:txBody>
      </p:sp>
      <p:sp>
        <p:nvSpPr>
          <p:cNvPr id="56" name="角丸四角形 55"/>
          <p:cNvSpPr/>
          <p:nvPr/>
        </p:nvSpPr>
        <p:spPr bwMode="gray">
          <a:xfrm>
            <a:off x="5295181" y="2852936"/>
            <a:ext cx="807727" cy="288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sz="10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Manufacture</a:t>
            </a:r>
            <a:endParaRPr lang="ja-JP" altLang="en-US" sz="10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7" name="角丸四角形 56"/>
          <p:cNvSpPr/>
          <p:nvPr/>
        </p:nvSpPr>
        <p:spPr bwMode="gray">
          <a:xfrm>
            <a:off x="6215079" y="2852936"/>
            <a:ext cx="795632" cy="288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sz="1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Distribution</a:t>
            </a:r>
            <a:endParaRPr lang="ja-JP" altLang="en-US" sz="10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8" name="角丸四角形 57"/>
          <p:cNvSpPr/>
          <p:nvPr/>
        </p:nvSpPr>
        <p:spPr bwMode="gray">
          <a:xfrm>
            <a:off x="7099718" y="2852936"/>
            <a:ext cx="468938" cy="288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sz="10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</a:t>
            </a:r>
            <a:endParaRPr lang="ja-JP" altLang="en-US" sz="10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9" name="角丸四角形 58"/>
          <p:cNvSpPr/>
          <p:nvPr/>
        </p:nvSpPr>
        <p:spPr bwMode="gray">
          <a:xfrm>
            <a:off x="7681149" y="2852936"/>
            <a:ext cx="1211331" cy="288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sz="9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Collection/recycling</a:t>
            </a:r>
          </a:p>
          <a:p>
            <a:pPr algn="ctr"/>
            <a:r>
              <a:rPr lang="en-US" altLang="ja-JP" sz="9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/disposal</a:t>
            </a:r>
            <a:endParaRPr lang="en-US" altLang="ja-JP" sz="9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0" name="右矢印 59"/>
          <p:cNvSpPr/>
          <p:nvPr/>
        </p:nvSpPr>
        <p:spPr bwMode="gray">
          <a:xfrm>
            <a:off x="7586775" y="2868905"/>
            <a:ext cx="81569" cy="200055"/>
          </a:xfrm>
          <a:prstGeom prst="rightArrow">
            <a:avLst>
              <a:gd name="adj1" fmla="val 50000"/>
              <a:gd name="adj2" fmla="val 73354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 sz="1100"/>
          </a:p>
        </p:txBody>
      </p:sp>
      <p:sp>
        <p:nvSpPr>
          <p:cNvPr id="61" name="右矢印 60"/>
          <p:cNvSpPr/>
          <p:nvPr/>
        </p:nvSpPr>
        <p:spPr bwMode="gray">
          <a:xfrm>
            <a:off x="7010711" y="2868905"/>
            <a:ext cx="81569" cy="200055"/>
          </a:xfrm>
          <a:prstGeom prst="rightArrow">
            <a:avLst>
              <a:gd name="adj1" fmla="val 50000"/>
              <a:gd name="adj2" fmla="val 73354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 sz="1100"/>
          </a:p>
        </p:txBody>
      </p:sp>
      <p:sp>
        <p:nvSpPr>
          <p:cNvPr id="62" name="右矢印 61"/>
          <p:cNvSpPr/>
          <p:nvPr/>
        </p:nvSpPr>
        <p:spPr bwMode="gray">
          <a:xfrm>
            <a:off x="6122534" y="2868905"/>
            <a:ext cx="81569" cy="200055"/>
          </a:xfrm>
          <a:prstGeom prst="rightArrow">
            <a:avLst>
              <a:gd name="adj1" fmla="val 50000"/>
              <a:gd name="adj2" fmla="val 73354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 sz="1100"/>
          </a:p>
        </p:txBody>
      </p:sp>
      <p:sp>
        <p:nvSpPr>
          <p:cNvPr id="63" name="右矢印 62"/>
          <p:cNvSpPr/>
          <p:nvPr/>
        </p:nvSpPr>
        <p:spPr bwMode="gray">
          <a:xfrm>
            <a:off x="5210511" y="2868905"/>
            <a:ext cx="81569" cy="200055"/>
          </a:xfrm>
          <a:prstGeom prst="rightArrow">
            <a:avLst>
              <a:gd name="adj1" fmla="val 50000"/>
              <a:gd name="adj2" fmla="val 73354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 sz="1100"/>
          </a:p>
        </p:txBody>
      </p:sp>
      <p:pic>
        <p:nvPicPr>
          <p:cNvPr id="64" name="図 22" descr="souko_building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4272602" y="2551072"/>
            <a:ext cx="480968" cy="373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図 23" descr="tatemono_koujou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5364088" y="2526287"/>
            <a:ext cx="333130" cy="326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図 24" descr="car_truck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 flipH="1">
            <a:off x="6251880" y="2636912"/>
            <a:ext cx="336344" cy="26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図 26" descr="computer_mail.png"/>
          <p:cNvPicPr>
            <a:picLocks noChangeAspect="1"/>
          </p:cNvPicPr>
          <p:nvPr/>
        </p:nvPicPr>
        <p:blipFill>
          <a:blip r:embed="rId6" cstate="print"/>
          <a:srcRect l="15720"/>
          <a:stretch>
            <a:fillRect/>
          </a:stretch>
        </p:blipFill>
        <p:spPr bwMode="gray">
          <a:xfrm>
            <a:off x="7354516" y="2602984"/>
            <a:ext cx="287236" cy="339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65" descr="0-3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8186733" y="2508263"/>
            <a:ext cx="417715" cy="416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テキスト ボックス 76"/>
          <p:cNvSpPr txBox="1"/>
          <p:nvPr/>
        </p:nvSpPr>
        <p:spPr bwMode="gray">
          <a:xfrm>
            <a:off x="2267744" y="4613066"/>
            <a:ext cx="4515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>
              <a:buFont typeface="Wingdings" panose="05000000000000000000" pitchFamily="2" charset="2"/>
              <a:buChar char="l"/>
            </a:pPr>
            <a:r>
              <a:rPr lang="en-US" altLang="ja-JP" sz="2000" b="1" dirty="0">
                <a:solidFill>
                  <a:srgbClr val="003300"/>
                </a:solidFill>
                <a:effectLst>
                  <a:glow rad="635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Trends Related to Biodiversity</a:t>
            </a:r>
          </a:p>
        </p:txBody>
      </p:sp>
      <p:sp>
        <p:nvSpPr>
          <p:cNvPr id="78" name="正方形/長方形 77"/>
          <p:cNvSpPr/>
          <p:nvPr/>
        </p:nvSpPr>
        <p:spPr bwMode="gray">
          <a:xfrm>
            <a:off x="323529" y="4944709"/>
            <a:ext cx="863984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ja-JP" sz="1200" dirty="0" smtClean="0">
                <a:solidFill>
                  <a:srgbClr val="003300"/>
                </a:solidFill>
                <a:effectLst>
                  <a:glow rad="635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Countries around the world are required to develop National </a:t>
            </a:r>
            <a:r>
              <a:rPr lang="en-US" altLang="ja-JP" sz="1200" dirty="0">
                <a:solidFill>
                  <a:srgbClr val="003300"/>
                </a:solidFill>
                <a:effectLst>
                  <a:glow rad="635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Strategy for the Conservation and Sustainable Use of Biological </a:t>
            </a:r>
            <a:r>
              <a:rPr lang="en-US" altLang="ja-JP" sz="1200" dirty="0" smtClean="0">
                <a:solidFill>
                  <a:srgbClr val="003300"/>
                </a:solidFill>
                <a:effectLst>
                  <a:glow rad="635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Diversity for the achievement of the 2020 Aichi Targets.</a:t>
            </a:r>
          </a:p>
          <a:p>
            <a:pPr marL="182563" indent="-1825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ja-JP" sz="1200" dirty="0" smtClean="0">
                <a:solidFill>
                  <a:srgbClr val="003300"/>
                </a:solidFill>
                <a:effectLst>
                  <a:glow rad="635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Many of the Sustainable </a:t>
            </a:r>
            <a:r>
              <a:rPr lang="en-US" altLang="ja-JP" sz="1200" dirty="0">
                <a:solidFill>
                  <a:srgbClr val="003300"/>
                </a:solidFill>
                <a:effectLst>
                  <a:glow rad="635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Development Goals (SDGs) </a:t>
            </a:r>
            <a:r>
              <a:rPr lang="en-US" altLang="ja-JP" sz="1200" dirty="0" smtClean="0">
                <a:solidFill>
                  <a:srgbClr val="003300"/>
                </a:solidFill>
                <a:effectLst>
                  <a:glow rad="635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targets are related to biodiversity.</a:t>
            </a:r>
          </a:p>
          <a:p>
            <a:pPr marL="182563" indent="-1825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ja-JP" sz="1200" dirty="0" smtClean="0">
                <a:solidFill>
                  <a:srgbClr val="003300"/>
                </a:solidFill>
                <a:effectLst>
                  <a:glow rad="635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Biodiversity has integrated in ISO14001:2015 version.</a:t>
            </a:r>
            <a:endParaRPr lang="en-US" altLang="ja-JP" sz="1200" dirty="0">
              <a:solidFill>
                <a:srgbClr val="003300"/>
              </a:solidFill>
              <a:effectLst>
                <a:glow rad="63500">
                  <a:schemeClr val="bg1"/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0" name="正方形/長方形 79"/>
          <p:cNvSpPr/>
          <p:nvPr/>
        </p:nvSpPr>
        <p:spPr bwMode="gray">
          <a:xfrm>
            <a:off x="4499992" y="1196752"/>
            <a:ext cx="4608512" cy="113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ja-JP" sz="1300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Business activities </a:t>
            </a:r>
            <a:r>
              <a:rPr lang="en-US" altLang="ja-JP" sz="1300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need </a:t>
            </a:r>
            <a:r>
              <a:rPr lang="en-US" altLang="ja-JP" sz="1300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benefits </a:t>
            </a:r>
            <a:r>
              <a:rPr lang="en-US" altLang="ja-JP" sz="1300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 ecosystems.</a:t>
            </a:r>
          </a:p>
          <a:p>
            <a:pPr marL="182563" indent="-1825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ja-JP" sz="1300" dirty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Business activities have impacts on biodiversity</a:t>
            </a:r>
            <a:r>
              <a:rPr lang="en-US" altLang="ja-JP" sz="1300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</a:p>
          <a:p>
            <a:pPr marL="182563" indent="-1825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ja-JP" sz="1300" dirty="0" smtClean="0">
                <a:solidFill>
                  <a:srgbClr val="00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More biodiversity conscious measures are needed for the continuity of our business activities.</a:t>
            </a:r>
            <a:endParaRPr lang="en-US" altLang="ja-JP" sz="1300" dirty="0">
              <a:solidFill>
                <a:srgbClr val="0033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右矢印 1"/>
          <p:cNvSpPr/>
          <p:nvPr/>
        </p:nvSpPr>
        <p:spPr>
          <a:xfrm flipH="1">
            <a:off x="5940151" y="3616541"/>
            <a:ext cx="744751" cy="394224"/>
          </a:xfrm>
          <a:prstGeom prst="rightArrow">
            <a:avLst/>
          </a:prstGeom>
          <a:solidFill>
            <a:srgbClr val="FF0000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Impact</a:t>
            </a:r>
            <a:endParaRPr kumimoji="1" lang="ja-JP" altLang="en-US" sz="9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8" cstate="print"/>
          <a:srcRect b="4584"/>
          <a:stretch>
            <a:fillRect/>
          </a:stretch>
        </p:blipFill>
        <p:spPr bwMode="auto">
          <a:xfrm>
            <a:off x="354019" y="1783106"/>
            <a:ext cx="3353885" cy="276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星 16 78"/>
          <p:cNvSpPr/>
          <p:nvPr/>
        </p:nvSpPr>
        <p:spPr bwMode="gray">
          <a:xfrm>
            <a:off x="6601029" y="3645146"/>
            <a:ext cx="2363459" cy="371320"/>
          </a:xfrm>
          <a:prstGeom prst="star16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05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Deterioration</a:t>
            </a:r>
            <a:r>
              <a:rPr lang="en-US" altLang="ja-JP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of Biodiversity</a:t>
            </a:r>
            <a:endParaRPr kumimoji="1" lang="ja-JP" altLang="en-US" sz="11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187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kumimoji="1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777</Words>
  <Application>Microsoft Office PowerPoint</Application>
  <PresentationFormat>画面に合わせる (4:3)</PresentationFormat>
  <Paragraphs>76</Paragraphs>
  <Slides>4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JEMA WEB1</cp:lastModifiedBy>
  <cp:revision>2</cp:revision>
  <dcterms:created xsi:type="dcterms:W3CDTF">2018-11-08T05:46:00Z</dcterms:created>
  <dcterms:modified xsi:type="dcterms:W3CDTF">2018-11-08T05:46:06Z</dcterms:modified>
</cp:coreProperties>
</file>